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eju Hallasan" charset="1" panose="02000300000000000000"/>
      <p:regular r:id="rId10"/>
    </p:embeddedFont>
    <p:embeddedFont>
      <p:font typeface="210 밀레니얼" charset="1" panose="02020503020101020101"/>
      <p:regular r:id="rId11"/>
    </p:embeddedFont>
    <p:embeddedFont>
      <p:font typeface="210 밀레니얼 Bold" charset="1" panose="02020503020101020101"/>
      <p:regular r:id="rId12"/>
    </p:embeddedFont>
    <p:embeddedFont>
      <p:font typeface="210 밀레니얼 Light" charset="1" panose="02020503020101020101"/>
      <p:regular r:id="rId13"/>
    </p:embeddedFont>
    <p:embeddedFont>
      <p:font typeface="210 네모진" charset="1" panose="02020503020101020101"/>
      <p:regular r:id="rId14"/>
    </p:embeddedFont>
    <p:embeddedFont>
      <p:font typeface="210 네모진 Bold" charset="1" panose="02020503020101020101"/>
      <p:regular r:id="rId15"/>
    </p:embeddedFont>
    <p:embeddedFont>
      <p:font typeface="210 네모진 Light" charset="1" panose="02020503020101020101"/>
      <p:regular r:id="rId16"/>
    </p:embeddedFont>
    <p:embeddedFont>
      <p:font typeface="210 네모진 Ultra-Bold" charset="1" panose="02020503020101020101"/>
      <p:regular r:id="rId17"/>
    </p:embeddedFont>
    <p:embeddedFont>
      <p:font typeface="210 네모진 Heavy" charset="1" panose="02020503020101020101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uce Italics" charset="1" panose="00000500000000000000"/>
      <p:regular r:id="rId21"/>
    </p:embeddedFont>
    <p:embeddedFont>
      <p:font typeface="Open Sauce Bold Italics" charset="1" panose="00000800000000000000"/>
      <p:regular r:id="rId22"/>
    </p:embeddedFont>
    <p:embeddedFont>
      <p:font typeface="Open Sauce Light" charset="1" panose="00000400000000000000"/>
      <p:regular r:id="rId23"/>
    </p:embeddedFont>
    <p:embeddedFont>
      <p:font typeface="Open Sauce Light Italics" charset="1" panose="00000400000000000000"/>
      <p:regular r:id="rId24"/>
    </p:embeddedFont>
    <p:embeddedFont>
      <p:font typeface="Open Sauce Medium" charset="1" panose="00000600000000000000"/>
      <p:regular r:id="rId25"/>
    </p:embeddedFont>
    <p:embeddedFont>
      <p:font typeface="Open Sauce Medium Italics" charset="1" panose="00000600000000000000"/>
      <p:regular r:id="rId26"/>
    </p:embeddedFont>
    <p:embeddedFont>
      <p:font typeface="Open Sauce Semi-Bold" charset="1" panose="00000700000000000000"/>
      <p:regular r:id="rId27"/>
    </p:embeddedFont>
    <p:embeddedFont>
      <p:font typeface="Open Sauce Semi-Bold Italics" charset="1" panose="00000700000000000000"/>
      <p:regular r:id="rId28"/>
    </p:embeddedFont>
    <p:embeddedFont>
      <p:font typeface="Open Sauce Heavy" charset="1" panose="00000A00000000000000"/>
      <p:regular r:id="rId29"/>
    </p:embeddedFont>
    <p:embeddedFont>
      <p:font typeface="Open Sauce Heavy Italics" charset="1" panose="00000A00000000000000"/>
      <p:regular r:id="rId30"/>
    </p:embeddedFont>
    <p:embeddedFont>
      <p:font typeface="Open Sans" charset="1" panose="020B0606030504020204"/>
      <p:regular r:id="rId31"/>
    </p:embeddedFont>
    <p:embeddedFont>
      <p:font typeface="Open Sans Bold" charset="1" panose="020B0806030504020204"/>
      <p:regular r:id="rId32"/>
    </p:embeddedFont>
    <p:embeddedFont>
      <p:font typeface="Open Sans Italics" charset="1" panose="020B0606030504020204"/>
      <p:regular r:id="rId33"/>
    </p:embeddedFont>
    <p:embeddedFont>
      <p:font typeface="Open Sans Bold Italics" charset="1" panose="020B0806030504020204"/>
      <p:regular r:id="rId34"/>
    </p:embeddedFont>
    <p:embeddedFont>
      <p:font typeface="Open Sans Light" charset="1" panose="020B0306030504020204"/>
      <p:regular r:id="rId35"/>
    </p:embeddedFont>
    <p:embeddedFont>
      <p:font typeface="Open Sans Light Italics" charset="1" panose="020B0306030504020204"/>
      <p:regular r:id="rId36"/>
    </p:embeddedFont>
    <p:embeddedFont>
      <p:font typeface="Open Sans Ultra-Bold" charset="1" panose="00000000000000000000"/>
      <p:regular r:id="rId37"/>
    </p:embeddedFont>
    <p:embeddedFont>
      <p:font typeface="Open Sans Ultra-Bold Italics" charset="1" panose="00000000000000000000"/>
      <p:regular r:id="rId38"/>
    </p:embeddedFont>
    <p:embeddedFont>
      <p:font typeface="Dosis" charset="1" panose="02010503020202060003"/>
      <p:regular r:id="rId39"/>
    </p:embeddedFont>
    <p:embeddedFont>
      <p:font typeface="Dosis Bold" charset="1" panose="02010803020202060003"/>
      <p:regular r:id="rId40"/>
    </p:embeddedFont>
    <p:embeddedFont>
      <p:font typeface="Dosis Extra-Light" charset="1" panose="02010203020202060003"/>
      <p:regular r:id="rId41"/>
    </p:embeddedFont>
    <p:embeddedFont>
      <p:font typeface="Dosis Light" charset="1" panose="02010803020202060003"/>
      <p:regular r:id="rId42"/>
    </p:embeddedFont>
    <p:embeddedFont>
      <p:font typeface="Dosis Medium" charset="1" panose="02010603020202060003"/>
      <p:regular r:id="rId43"/>
    </p:embeddedFont>
    <p:embeddedFont>
      <p:font typeface="Dosis Semi-Bold" charset="1" panose="02010703020202060003"/>
      <p:regular r:id="rId44"/>
    </p:embeddedFont>
    <p:embeddedFont>
      <p:font typeface="Dosis Ultra-Bold" charset="1" panose="02010903020202060003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641403" y="3068066"/>
            <a:ext cx="8516778" cy="0"/>
          </a:xfrm>
          <a:prstGeom prst="line">
            <a:avLst/>
          </a:prstGeom>
          <a:ln cap="flat" w="19050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110768" y="1997189"/>
            <a:ext cx="6292621" cy="62926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EB2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285526" y="3749354"/>
            <a:ext cx="687265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545454"/>
                </a:solidFill>
                <a:latin typeface="210 밀레니얼 Bold"/>
              </a:rPr>
              <a:t>React Project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69917" y="5079050"/>
            <a:ext cx="5188264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329">
                <a:solidFill>
                  <a:srgbClr val="545454"/>
                </a:solidFill>
                <a:ea typeface="210 밀레니얼 Light"/>
              </a:rPr>
              <a:t>최종 발표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0434270" y="7199884"/>
            <a:ext cx="7853730" cy="0"/>
          </a:xfrm>
          <a:prstGeom prst="line">
            <a:avLst/>
          </a:prstGeom>
          <a:ln cap="flat" w="19050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442777" y="2163206"/>
            <a:ext cx="5960613" cy="5960589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48" t="0" r="-259" b="-707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7B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09451" y="1931224"/>
            <a:ext cx="5269099" cy="5269099"/>
          </a:xfrm>
          <a:custGeom>
            <a:avLst/>
            <a:gdLst/>
            <a:ahLst/>
            <a:cxnLst/>
            <a:rect r="r" b="b" t="t" l="l"/>
            <a:pathLst>
              <a:path h="5269099" w="5269099">
                <a:moveTo>
                  <a:pt x="0" y="0"/>
                </a:moveTo>
                <a:lnTo>
                  <a:pt x="5269098" y="0"/>
                </a:lnTo>
                <a:lnTo>
                  <a:pt x="5269098" y="5269099"/>
                </a:lnTo>
                <a:lnTo>
                  <a:pt x="0" y="5269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09451" y="1931224"/>
            <a:ext cx="5269099" cy="5269099"/>
          </a:xfrm>
          <a:custGeom>
            <a:avLst/>
            <a:gdLst/>
            <a:ahLst/>
            <a:cxnLst/>
            <a:rect r="r" b="b" t="t" l="l"/>
            <a:pathLst>
              <a:path h="5269099" w="5269099">
                <a:moveTo>
                  <a:pt x="0" y="0"/>
                </a:moveTo>
                <a:lnTo>
                  <a:pt x="5269098" y="0"/>
                </a:lnTo>
                <a:lnTo>
                  <a:pt x="5269098" y="5269099"/>
                </a:lnTo>
                <a:lnTo>
                  <a:pt x="0" y="5269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90736" y="7559675"/>
            <a:ext cx="6706528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ea typeface="210 밀레니얼"/>
              </a:rPr>
              <a:t>프로젝트 시연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770513" y="2573976"/>
            <a:ext cx="7488787" cy="6655840"/>
          </a:xfrm>
          <a:custGeom>
            <a:avLst/>
            <a:gdLst/>
            <a:ahLst/>
            <a:cxnLst/>
            <a:rect r="r" b="b" t="t" l="l"/>
            <a:pathLst>
              <a:path h="6655840" w="7488787">
                <a:moveTo>
                  <a:pt x="0" y="0"/>
                </a:moveTo>
                <a:lnTo>
                  <a:pt x="7488787" y="0"/>
                </a:lnTo>
                <a:lnTo>
                  <a:pt x="7488787" y="6655840"/>
                </a:lnTo>
                <a:lnTo>
                  <a:pt x="0" y="6655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1" r="-6377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1415" y="1142582"/>
            <a:ext cx="15847885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기술 이슈사항 or 애로사항 (무헌)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26351"/>
            <a:ext cx="8527794" cy="1758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210 네모진"/>
              </a:rPr>
              <a:t>nginix proxy_pass 경로 location /api not found =&gt;location /api/ {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210 네모진"/>
              </a:rPr>
              <a:t>  proxy_pass http://backend/;location /api/ {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210 네모진"/>
              </a:rPr>
              <a:t>  proxy_pass http://backend/;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210 네모진"/>
              </a:rPr>
              <a:t>  </a:t>
            </a:r>
            <a:r>
              <a:rPr lang="en-US" sz="2000">
                <a:solidFill>
                  <a:srgbClr val="000000"/>
                </a:solidFill>
                <a:latin typeface="210 네모진"/>
              </a:rPr>
              <a:t>}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210 네모진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095875"/>
            <a:ext cx="5914016" cy="77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210 네모진"/>
              </a:rPr>
              <a:t>두개의 도메인 =&gt; cookie 저장 실패,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210 네모진"/>
              </a:rPr>
              <a:t>한 개의 도메인 =&gt; axios 404 nor found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356937"/>
            <a:ext cx="4645736" cy="4901363"/>
          </a:xfrm>
          <a:custGeom>
            <a:avLst/>
            <a:gdLst/>
            <a:ahLst/>
            <a:cxnLst/>
            <a:rect r="r" b="b" t="t" l="l"/>
            <a:pathLst>
              <a:path h="4901363" w="4645736">
                <a:moveTo>
                  <a:pt x="0" y="0"/>
                </a:moveTo>
                <a:lnTo>
                  <a:pt x="4645736" y="0"/>
                </a:lnTo>
                <a:lnTo>
                  <a:pt x="4645736" y="4901363"/>
                </a:lnTo>
                <a:lnTo>
                  <a:pt x="0" y="490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14490" y="4356937"/>
            <a:ext cx="9496391" cy="4901363"/>
          </a:xfrm>
          <a:custGeom>
            <a:avLst/>
            <a:gdLst/>
            <a:ahLst/>
            <a:cxnLst/>
            <a:rect r="r" b="b" t="t" l="l"/>
            <a:pathLst>
              <a:path h="4901363" w="9496391">
                <a:moveTo>
                  <a:pt x="0" y="0"/>
                </a:moveTo>
                <a:lnTo>
                  <a:pt x="9496391" y="0"/>
                </a:lnTo>
                <a:lnTo>
                  <a:pt x="9496391" y="4901363"/>
                </a:lnTo>
                <a:lnTo>
                  <a:pt x="0" y="4901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1415" y="1142582"/>
            <a:ext cx="15847885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기술 이슈사항 or 애로사항 (무헌)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57357"/>
            <a:ext cx="12458073" cy="116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210 네모진"/>
              </a:rPr>
              <a:t>같은 도메인으로 해서 res.cookie(sameSite,secure 등등 반드시 필기)로 기존 req.session을 대체함, connet.sid가 아닌 access_token으로 토큰을 저장함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ea typeface="210 네모진"/>
              </a:rPr>
              <a:t>근데 이상하게 isLogin에 있는 req.decoded는 작동됨 기적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285696"/>
            <a:ext cx="7586791" cy="5132588"/>
          </a:xfrm>
          <a:custGeom>
            <a:avLst/>
            <a:gdLst/>
            <a:ahLst/>
            <a:cxnLst/>
            <a:rect r="r" b="b" t="t" l="l"/>
            <a:pathLst>
              <a:path h="5132588" w="7586791">
                <a:moveTo>
                  <a:pt x="0" y="0"/>
                </a:moveTo>
                <a:lnTo>
                  <a:pt x="7586791" y="0"/>
                </a:lnTo>
                <a:lnTo>
                  <a:pt x="7586791" y="5132589"/>
                </a:lnTo>
                <a:lnTo>
                  <a:pt x="0" y="513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03399" y="4285696"/>
            <a:ext cx="8508569" cy="5132588"/>
          </a:xfrm>
          <a:custGeom>
            <a:avLst/>
            <a:gdLst/>
            <a:ahLst/>
            <a:cxnLst/>
            <a:rect r="r" b="b" t="t" l="l"/>
            <a:pathLst>
              <a:path h="5132588" w="8508569">
                <a:moveTo>
                  <a:pt x="0" y="0"/>
                </a:moveTo>
                <a:lnTo>
                  <a:pt x="8508568" y="0"/>
                </a:lnTo>
                <a:lnTo>
                  <a:pt x="8508568" y="5132589"/>
                </a:lnTo>
                <a:lnTo>
                  <a:pt x="0" y="5132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1415" y="1142582"/>
            <a:ext cx="15847885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기술 이슈사항 or 애로사항 (성현)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4425" y="2504907"/>
            <a:ext cx="8651081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210 네모진 Medium"/>
              </a:rPr>
              <a:t>구글맵 API를 이용해서 화면에 보여주는데 있어 스크립트 에러 발생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4425" y="3385777"/>
            <a:ext cx="7073652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210 네모진 Medium"/>
              </a:rPr>
              <a:t>IF문을 사용해 해당하는 변수값이 있을때만 실행되게 함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613421" y="6551935"/>
            <a:ext cx="3868676" cy="3050833"/>
          </a:xfrm>
          <a:custGeom>
            <a:avLst/>
            <a:gdLst/>
            <a:ahLst/>
            <a:cxnLst/>
            <a:rect r="r" b="b" t="t" l="l"/>
            <a:pathLst>
              <a:path h="3050833" w="3868676">
                <a:moveTo>
                  <a:pt x="0" y="0"/>
                </a:moveTo>
                <a:lnTo>
                  <a:pt x="3868677" y="0"/>
                </a:lnTo>
                <a:lnTo>
                  <a:pt x="3868677" y="3050833"/>
                </a:lnTo>
                <a:lnTo>
                  <a:pt x="0" y="3050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521251"/>
            <a:ext cx="16230600" cy="284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gpt 출력 값을 받아오는 시간 동안 useMutation의 isLoading이 true일 때 로딩 컴포넌트를 보여주려고 했는데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0.1초만에 false로 바뀌고 출력값은 몇초 뒤에 나옴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 → data를 redux에 바로 저장하여 state에 값이 들어올 때까지 로딩 컴포넌트를 보여주게 변경</a:t>
            </a:r>
          </a:p>
          <a:p>
            <a:pPr>
              <a:lnSpc>
                <a:spcPts val="3299"/>
              </a:lnSpc>
            </a:pP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ea typeface="210 네모진 Medium"/>
              </a:rPr>
              <a:t>같은 맥락으로 isLoading이 false가 된 뒤에 data를 렌더하려고 하면 undefined가 뜨는 경우 많음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→ data가 있을 때 렌더하는 것으로 모두 변경</a:t>
            </a:r>
          </a:p>
          <a:p>
            <a:pPr>
              <a:lnSpc>
                <a:spcPts val="32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551935"/>
            <a:ext cx="5413772" cy="429140"/>
          </a:xfrm>
          <a:custGeom>
            <a:avLst/>
            <a:gdLst/>
            <a:ahLst/>
            <a:cxnLst/>
            <a:rect r="r" b="b" t="t" l="l"/>
            <a:pathLst>
              <a:path h="429140" w="5413772">
                <a:moveTo>
                  <a:pt x="0" y="0"/>
                </a:moveTo>
                <a:lnTo>
                  <a:pt x="5413772" y="0"/>
                </a:lnTo>
                <a:lnTo>
                  <a:pt x="5413772" y="429141"/>
                </a:lnTo>
                <a:lnTo>
                  <a:pt x="0" y="429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1415" y="1142582"/>
            <a:ext cx="15847885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기술 이슈사항 or 애로사항 (담인)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880105"/>
            <a:ext cx="14058751" cy="34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useMutation 후에 post는 실행이 되어 db가 변경 되었는데 db에서 데이터를 가져오는 useQuery문이 재실행되지 않음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2521251"/>
            <a:ext cx="16230600" cy="284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ea typeface="210 네모진 Medium"/>
              </a:rPr>
              <a:t>파트</a:t>
            </a:r>
            <a:r>
              <a:rPr lang="en-US" sz="2199">
                <a:solidFill>
                  <a:srgbClr val="000000"/>
                </a:solidFill>
                <a:latin typeface="210 네모진 Medium"/>
              </a:rPr>
              <a:t> 분배를 유동적으로 진행함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→ 처음에는 front &amp; back 을 나눠서 진행했는데 back api 작업이 먼저 끝나면서 front를 나누고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    </a:t>
            </a:r>
            <a:r>
              <a:rPr lang="en-US" sz="2199">
                <a:solidFill>
                  <a:srgbClr val="000000"/>
                </a:solidFill>
                <a:latin typeface="210 네모진 Medium"/>
              </a:rPr>
              <a:t>front 작업하면서 필요한 back 작업을 동시에 진행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→ 같은 페이지를 모바일 &amp; 피시 버전으로 나누어 2명이 작업하니 컴포넌트, 기능 등이 많이 꼬임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→ 간단하게 가져다 쓰면 되는 기능들도 입히는 데 시간이 오래 걸려서 비효율적</a:t>
            </a:r>
          </a:p>
          <a:p>
            <a:pPr>
              <a:lnSpc>
                <a:spcPts val="3299"/>
              </a:lnSpc>
            </a:pPr>
          </a:p>
          <a:p>
            <a:pPr>
              <a:lnSpc>
                <a:spcPts val="32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11415" y="1142582"/>
            <a:ext cx="15847885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기술 이슈사항 or 애로사항 (담인)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23581"/>
            <a:ext cx="16230600" cy="325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ea typeface="210 네모진 Medium"/>
              </a:rPr>
              <a:t>진행하면서 새로 추가되는 기능들을</a:t>
            </a:r>
            <a:r>
              <a:rPr lang="en-US" sz="2199">
                <a:solidFill>
                  <a:srgbClr val="000000"/>
                </a:solidFill>
                <a:latin typeface="210 네모진 Medium"/>
              </a:rPr>
              <a:t> 그때그때 기존에 있던 데이터를 가공하여 사용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000000"/>
                </a:solidFill>
                <a:latin typeface="210 네모진 Medium"/>
              </a:rPr>
              <a:t>→ 설계가 제대로 되지 않은채로 동일한 데이터를 가공하다보니 중복 데이터가 늘어나고 원하는 값만 다시 가져다 쓸 때조차 제가공 해야했음</a:t>
            </a:r>
          </a:p>
          <a:p>
            <a:pPr>
              <a:lnSpc>
                <a:spcPts val="3299"/>
              </a:lnSpc>
            </a:pP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545454"/>
                </a:solidFill>
                <a:latin typeface="210 네모진 Medium"/>
              </a:rPr>
              <a:t>Main 페이지에서 받은 데이터 + gpt 출력 데이터 redux에만 저장 → Plan 페이지에서 사용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545454"/>
                </a:solidFill>
                <a:latin typeface="210 네모진 Medium"/>
              </a:rPr>
              <a:t>→ AddPlace에서 제가공한 데이터 → db에 plan과 attractions 테이블에 각각 저장</a:t>
            </a:r>
          </a:p>
          <a:p>
            <a:pPr>
              <a:lnSpc>
                <a:spcPts val="3299"/>
              </a:lnSpc>
            </a:pPr>
            <a:r>
              <a:rPr lang="en-US" sz="2199">
                <a:solidFill>
                  <a:srgbClr val="545454"/>
                </a:solidFill>
                <a:latin typeface="210 네모진 Medium"/>
              </a:rPr>
              <a:t>→ db에 저장된 정보를 다시 Plan 페이지에서 사용하려고 하니 데이터 형식이 다 틀어져있음</a:t>
            </a:r>
          </a:p>
          <a:p>
            <a:pPr>
              <a:lnSpc>
                <a:spcPts val="3299"/>
              </a:lnSpc>
            </a:pPr>
          </a:p>
          <a:p>
            <a:pPr>
              <a:lnSpc>
                <a:spcPts val="32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26472" y="5924423"/>
            <a:ext cx="5227073" cy="1555349"/>
          </a:xfrm>
          <a:custGeom>
            <a:avLst/>
            <a:gdLst/>
            <a:ahLst/>
            <a:cxnLst/>
            <a:rect r="r" b="b" t="t" l="l"/>
            <a:pathLst>
              <a:path h="1555349" w="5227073">
                <a:moveTo>
                  <a:pt x="0" y="0"/>
                </a:moveTo>
                <a:lnTo>
                  <a:pt x="5227072" y="0"/>
                </a:lnTo>
                <a:lnTo>
                  <a:pt x="5227072" y="1555348"/>
                </a:lnTo>
                <a:lnTo>
                  <a:pt x="0" y="155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8" t="-4323" r="-694" b="-57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26472" y="7904329"/>
            <a:ext cx="5409248" cy="1657492"/>
          </a:xfrm>
          <a:custGeom>
            <a:avLst/>
            <a:gdLst/>
            <a:ahLst/>
            <a:cxnLst/>
            <a:rect r="r" b="b" t="t" l="l"/>
            <a:pathLst>
              <a:path h="1657492" w="5409248">
                <a:moveTo>
                  <a:pt x="0" y="0"/>
                </a:moveTo>
                <a:lnTo>
                  <a:pt x="5409247" y="0"/>
                </a:lnTo>
                <a:lnTo>
                  <a:pt x="5409247" y="1657492"/>
                </a:lnTo>
                <a:lnTo>
                  <a:pt x="0" y="1657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06380" y="5924423"/>
            <a:ext cx="5248254" cy="3959813"/>
          </a:xfrm>
          <a:custGeom>
            <a:avLst/>
            <a:gdLst/>
            <a:ahLst/>
            <a:cxnLst/>
            <a:rect r="r" b="b" t="t" l="l"/>
            <a:pathLst>
              <a:path h="3959813" w="5248254">
                <a:moveTo>
                  <a:pt x="0" y="0"/>
                </a:moveTo>
                <a:lnTo>
                  <a:pt x="5248255" y="0"/>
                </a:lnTo>
                <a:lnTo>
                  <a:pt x="5248255" y="3959812"/>
                </a:lnTo>
                <a:lnTo>
                  <a:pt x="0" y="3959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8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1562" y="2417952"/>
            <a:ext cx="16187738" cy="350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210 네모진"/>
              </a:rPr>
              <a:t>이슈 사항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210 네모진"/>
              </a:rPr>
              <a:t>게시판을 만들때 게시판 디테일 페이지에서 자신이 쓴 글과 댓글을 자신만 수정하거나 삭제를 하는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210 네모진"/>
              </a:rPr>
              <a:t>기능을 구현하는 도중에 로그인을 한 유저의 정보를 가져오지 못하는 이슈 발생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210 네모진"/>
              </a:rPr>
              <a:t>해결방법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210 네모진"/>
              </a:rPr>
              <a:t>로그인한 유저의 정보를 저장할 수 있는 redux 를 만들어서 store에 저장을 하고  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210 네모진"/>
              </a:rPr>
              <a:t>useSelector 후크를 사용하여 redux store에서 로그인한 유저의 정보 데이터를 추출을 해서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ea typeface="210 네모진"/>
              </a:rPr>
              <a:t>전역변수화 시켜 사용자의 데이터를 불러옴</a:t>
            </a:r>
          </a:p>
          <a:p>
            <a:pPr algn="ctr">
              <a:lnSpc>
                <a:spcPts val="3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11415" y="1142582"/>
            <a:ext cx="15847885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기술 이슈사항 or 애로사항 (연수)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11415" y="1142582"/>
            <a:ext cx="15847885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보완 할 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1415" y="2741125"/>
            <a:ext cx="996750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210 밀레니얼"/>
              </a:rPr>
              <a:t>1. 게시판과 마이페이지 플랜 연동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1415" y="3766754"/>
            <a:ext cx="93595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210 밀레니얼"/>
              </a:rPr>
              <a:t>2. 별점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1415" y="4795454"/>
            <a:ext cx="93595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210 밀레니얼"/>
              </a:rPr>
              <a:t>3. Exception 처리 로직 부족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4277" y="5824154"/>
            <a:ext cx="93595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latin typeface="210 밀레니얼"/>
              </a:rPr>
              <a:t>4. API 출력값 불안정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641403" y="3068066"/>
            <a:ext cx="8516778" cy="0"/>
          </a:xfrm>
          <a:prstGeom prst="line">
            <a:avLst/>
          </a:prstGeom>
          <a:ln cap="flat" w="19050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851379" y="1997189"/>
            <a:ext cx="6292621" cy="62926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EB20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886709" y="4479925"/>
            <a:ext cx="243054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545454"/>
                </a:solidFill>
                <a:latin typeface="210 밀레니얼"/>
              </a:rPr>
              <a:t>Q&amp;A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183387" y="2163206"/>
            <a:ext cx="5960613" cy="5960589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48" t="0" r="-259" b="-707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rot="0">
            <a:off x="10434270" y="7199884"/>
            <a:ext cx="7853730" cy="0"/>
          </a:xfrm>
          <a:prstGeom prst="line">
            <a:avLst/>
          </a:prstGeom>
          <a:ln cap="flat" w="19050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308296" y="1085432"/>
          <a:ext cx="7821411" cy="8180793"/>
        </p:xfrm>
        <a:graphic>
          <a:graphicData uri="http://schemas.openxmlformats.org/drawingml/2006/table">
            <a:tbl>
              <a:tblPr/>
              <a:tblGrid>
                <a:gridCol w="7821411"/>
              </a:tblGrid>
              <a:tr h="9525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210 네모진 Bold"/>
                        </a:rPr>
                        <a:t>팀원 소개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BC0"/>
                    </a:solidFill>
                  </a:tcPr>
                </a:tc>
              </a:tr>
              <a:tr h="10827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545454"/>
                          </a:solidFill>
                          <a:ea typeface="210 네모진"/>
                        </a:rPr>
                        <a:t>개발 하게된 계기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210 네모진"/>
                        </a:rPr>
                        <a:t>사용스택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BC0"/>
                    </a:solidFill>
                  </a:tcPr>
                </a:tc>
              </a:tr>
              <a:tr h="1024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545454"/>
                          </a:solidFill>
                          <a:ea typeface="210 네모진"/>
                        </a:rPr>
                        <a:t>주요기능 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210 네모진"/>
                        </a:rPr>
                        <a:t>프로젝트 특징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BC0"/>
                    </a:solidFill>
                  </a:tcPr>
                </a:tc>
              </a:tr>
              <a:tr h="1024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545454"/>
                          </a:solidFill>
                          <a:ea typeface="210 네모진"/>
                        </a:rPr>
                        <a:t>기술 이슈사항 OR 애로사항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210 네모진"/>
                        </a:rPr>
                        <a:t>보완 할 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7BC0"/>
                    </a:solidFill>
                  </a:tcPr>
                </a:tc>
              </a:tr>
              <a:tr h="10242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ea typeface="210 네모진"/>
                        </a:rPr>
                        <a:t>기술 이슈사항 OR 애로사항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411415" y="1142582"/>
            <a:ext cx="6843788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latin typeface="210 밀레니얼"/>
              </a:rPr>
              <a:t>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18118" y="8496790"/>
            <a:ext cx="801767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545454"/>
                </a:solidFill>
                <a:latin typeface="210 네모진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431932"/>
            <a:ext cx="18644958" cy="5855068"/>
            <a:chOff x="0" y="0"/>
            <a:chExt cx="4910606" cy="1542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10606" cy="1542075"/>
            </a:xfrm>
            <a:custGeom>
              <a:avLst/>
              <a:gdLst/>
              <a:ahLst/>
              <a:cxnLst/>
              <a:rect r="r" b="b" t="t" l="l"/>
              <a:pathLst>
                <a:path h="1542075" w="4910606">
                  <a:moveTo>
                    <a:pt x="0" y="0"/>
                  </a:moveTo>
                  <a:lnTo>
                    <a:pt x="4910606" y="0"/>
                  </a:lnTo>
                  <a:lnTo>
                    <a:pt x="4910606" y="1542075"/>
                  </a:lnTo>
                  <a:lnTo>
                    <a:pt x="0" y="1542075"/>
                  </a:lnTo>
                  <a:lnTo>
                    <a:pt x="0" y="0"/>
                  </a:lnTo>
                </a:path>
              </a:pathLst>
            </a:custGeom>
            <a:solidFill>
              <a:srgbClr val="277B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426797" y="3457807"/>
            <a:ext cx="2007115" cy="200710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1390" t="0" r="-4139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625105" y="3457807"/>
            <a:ext cx="2007115" cy="200710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32704" y="3428379"/>
            <a:ext cx="2007115" cy="2007107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2962" t="0" r="-32962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840303" y="3428379"/>
            <a:ext cx="2007115" cy="2007107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7569" r="0" b="-7569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>
            <a:off x="-1120783" y="880028"/>
            <a:ext cx="5554694" cy="0"/>
          </a:xfrm>
          <a:prstGeom prst="line">
            <a:avLst/>
          </a:prstGeom>
          <a:ln cap="flat" w="28575">
            <a:solidFill>
              <a:srgbClr val="FFEC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4840303" y="5703039"/>
            <a:ext cx="20071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 spc="149">
                <a:solidFill>
                  <a:srgbClr val="FFFFFF"/>
                </a:solidFill>
                <a:ea typeface="210 네모진 Semi-Bold"/>
              </a:rPr>
              <a:t>조성현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5124918" y="6150714"/>
            <a:ext cx="14378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108029" y="6160239"/>
            <a:ext cx="14378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2711856" y="6179289"/>
            <a:ext cx="14378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6909720" y="6160239"/>
            <a:ext cx="143788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426797" y="5683989"/>
            <a:ext cx="20071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spc="149">
                <a:solidFill>
                  <a:srgbClr val="FFFFFF"/>
                </a:solidFill>
                <a:ea typeface="210 네모진 Bold"/>
              </a:rPr>
              <a:t>이무헌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89694" y="6398364"/>
            <a:ext cx="3082208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팀장</a:t>
            </a:r>
          </a:p>
          <a:p>
            <a:pPr>
              <a:lnSpc>
                <a:spcPts val="3124"/>
              </a:lnSpc>
            </a:pP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백엔드</a:t>
            </a: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총괄</a:t>
            </a:r>
            <a:r>
              <a:rPr lang="en-US" sz="2499">
                <a:solidFill>
                  <a:srgbClr val="FFFFFF"/>
                </a:solidFill>
                <a:latin typeface="210 네모진"/>
              </a:rPr>
              <a:t> 및 배포</a:t>
            </a: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210 네모진"/>
              </a:rPr>
              <a:t>CHAT GPT API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23413" y="5683989"/>
            <a:ext cx="20071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 spc="149">
                <a:solidFill>
                  <a:srgbClr val="FFFFFF"/>
                </a:solidFill>
                <a:ea typeface="210 네모진 Semi-Bold"/>
              </a:rPr>
              <a:t>고연수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25105" y="5683989"/>
            <a:ext cx="200711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 spc="149">
                <a:solidFill>
                  <a:srgbClr val="FFFFFF"/>
                </a:solidFill>
                <a:ea typeface="210 네모진 Semi-Bold"/>
              </a:rPr>
              <a:t>구담인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634796" y="608565"/>
            <a:ext cx="5068707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pc="135">
                <a:solidFill>
                  <a:srgbClr val="277BC0"/>
                </a:solidFill>
                <a:latin typeface="210 네모진 Bold"/>
              </a:rPr>
              <a:t>PRODUCTION TEAM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71541" y="6398364"/>
            <a:ext cx="2714243" cy="195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팀원</a:t>
            </a:r>
          </a:p>
          <a:p>
            <a:pPr>
              <a:lnSpc>
                <a:spcPts val="3124"/>
              </a:lnSpc>
            </a:pP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프론트엔드</a:t>
            </a: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210 네모진"/>
              </a:rPr>
              <a:t>플랜페이지 구현</a:t>
            </a: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210 네모진"/>
              </a:rPr>
              <a:t>마이페이지 구현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79140" y="6398364"/>
            <a:ext cx="2714243" cy="156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팀원</a:t>
            </a:r>
          </a:p>
          <a:p>
            <a:pPr>
              <a:lnSpc>
                <a:spcPts val="3124"/>
              </a:lnSpc>
            </a:pP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프론트엔드</a:t>
            </a: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게시판 구현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84033" y="6398364"/>
            <a:ext cx="2714243" cy="156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팀원</a:t>
            </a:r>
          </a:p>
          <a:p>
            <a:pPr>
              <a:lnSpc>
                <a:spcPts val="3124"/>
              </a:lnSpc>
            </a:pP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210 네모진 Medium"/>
              </a:rPr>
              <a:t>백엔드</a:t>
            </a:r>
          </a:p>
          <a:p>
            <a:pPr marL="539748" indent="-269874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ea typeface="210 네모진"/>
              </a:rPr>
              <a:t>구글맵 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1415" y="1142582"/>
            <a:ext cx="6843788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팀원 소개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1415" y="2522899"/>
            <a:ext cx="4430297" cy="6735401"/>
          </a:xfrm>
          <a:custGeom>
            <a:avLst/>
            <a:gdLst/>
            <a:ahLst/>
            <a:cxnLst/>
            <a:rect r="r" b="b" t="t" l="l"/>
            <a:pathLst>
              <a:path h="6735401" w="4430297">
                <a:moveTo>
                  <a:pt x="0" y="0"/>
                </a:moveTo>
                <a:lnTo>
                  <a:pt x="4430297" y="0"/>
                </a:lnTo>
                <a:lnTo>
                  <a:pt x="4430297" y="6735401"/>
                </a:lnTo>
                <a:lnTo>
                  <a:pt x="0" y="6735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08185" y="3599825"/>
            <a:ext cx="5072535" cy="38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210 네모진"/>
              </a:rPr>
              <a:t>Chat GPT, Google, Pixabay API 활용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08185" y="2446699"/>
            <a:ext cx="10751115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277BC0"/>
                </a:solidFill>
                <a:ea typeface="Dosis Bold"/>
              </a:rPr>
              <a:t>트리플 여행앱</a:t>
            </a:r>
            <a:r>
              <a:rPr lang="en-US" sz="2999">
                <a:solidFill>
                  <a:srgbClr val="000000"/>
                </a:solidFill>
                <a:latin typeface="Dosis Bold"/>
              </a:rPr>
              <a:t> 아이디어에 </a:t>
            </a:r>
            <a:r>
              <a:rPr lang="en-US" sz="2999" u="sng">
                <a:solidFill>
                  <a:srgbClr val="277BC0"/>
                </a:solidFill>
                <a:latin typeface="Dosis Bold"/>
              </a:rPr>
              <a:t>AI를 접목</a:t>
            </a:r>
            <a:r>
              <a:rPr lang="en-US" sz="2999">
                <a:solidFill>
                  <a:srgbClr val="000000"/>
                </a:solidFill>
                <a:ea typeface="Dosis Bold"/>
              </a:rPr>
              <a:t>하여</a:t>
            </a:r>
          </a:p>
          <a:p>
            <a:pPr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ea typeface="Dosis Bold"/>
              </a:rPr>
              <a:t>개개인의 취향에 맞는 여행 플랜을 제공하는 프로젝트를 구상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11415" y="1142582"/>
            <a:ext cx="6843788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개발하게 된 계기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1415" y="2522899"/>
            <a:ext cx="4430297" cy="6735401"/>
          </a:xfrm>
          <a:custGeom>
            <a:avLst/>
            <a:gdLst/>
            <a:ahLst/>
            <a:cxnLst/>
            <a:rect r="r" b="b" t="t" l="l"/>
            <a:pathLst>
              <a:path h="6735401" w="4430297">
                <a:moveTo>
                  <a:pt x="0" y="0"/>
                </a:moveTo>
                <a:lnTo>
                  <a:pt x="4430297" y="0"/>
                </a:lnTo>
                <a:lnTo>
                  <a:pt x="4430297" y="6735401"/>
                </a:lnTo>
                <a:lnTo>
                  <a:pt x="0" y="6735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08185" y="3599825"/>
            <a:ext cx="5072535" cy="38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210 네모진"/>
              </a:rPr>
              <a:t>Chat GPT, Google, Pixabay API 활용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08185" y="2446699"/>
            <a:ext cx="10751115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277BC0"/>
                </a:solidFill>
                <a:ea typeface="Dosis Bold"/>
              </a:rPr>
              <a:t>트리플 여행앱</a:t>
            </a:r>
            <a:r>
              <a:rPr lang="en-US" sz="2999">
                <a:solidFill>
                  <a:srgbClr val="000000"/>
                </a:solidFill>
                <a:latin typeface="Dosis Bold"/>
              </a:rPr>
              <a:t> 아이디어에 </a:t>
            </a:r>
            <a:r>
              <a:rPr lang="en-US" sz="2999" u="sng">
                <a:solidFill>
                  <a:srgbClr val="277BC0"/>
                </a:solidFill>
                <a:latin typeface="Dosis Bold"/>
              </a:rPr>
              <a:t>AI를 접목</a:t>
            </a:r>
            <a:r>
              <a:rPr lang="en-US" sz="2999">
                <a:solidFill>
                  <a:srgbClr val="000000"/>
                </a:solidFill>
                <a:ea typeface="Dosis Bold"/>
              </a:rPr>
              <a:t>하여</a:t>
            </a:r>
          </a:p>
          <a:p>
            <a:pPr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ea typeface="Dosis Bold"/>
              </a:rPr>
              <a:t>개개인의 취향에 맞는 여행 플랜을 제공하는 프로젝트를 구상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11415" y="1142582"/>
            <a:ext cx="6843788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개발하게 된 계기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0034" y="4667250"/>
            <a:ext cx="417298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210 네모진"/>
              </a:rPr>
              <a:t>더 나아가...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08185" y="5286715"/>
            <a:ext cx="8225575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5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210 네모진 Medium"/>
              </a:rPr>
              <a:t>AI추천만으로는 </a:t>
            </a:r>
            <a:r>
              <a:rPr lang="en-US" sz="3900">
                <a:solidFill>
                  <a:srgbClr val="FF5757"/>
                </a:solidFill>
                <a:ea typeface="210 네모진 Bold"/>
              </a:rPr>
              <a:t>여행지 수의 한계</a:t>
            </a:r>
            <a:r>
              <a:rPr lang="en-US" sz="3900">
                <a:solidFill>
                  <a:srgbClr val="000000"/>
                </a:solidFill>
                <a:ea typeface="210 네모진 Medium"/>
              </a:rPr>
              <a:t>를 발견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1415" y="2522899"/>
            <a:ext cx="4430297" cy="6735401"/>
          </a:xfrm>
          <a:custGeom>
            <a:avLst/>
            <a:gdLst/>
            <a:ahLst/>
            <a:cxnLst/>
            <a:rect r="r" b="b" t="t" l="l"/>
            <a:pathLst>
              <a:path h="6735401" w="4430297">
                <a:moveTo>
                  <a:pt x="0" y="0"/>
                </a:moveTo>
                <a:lnTo>
                  <a:pt x="4430297" y="0"/>
                </a:lnTo>
                <a:lnTo>
                  <a:pt x="4430297" y="6735401"/>
                </a:lnTo>
                <a:lnTo>
                  <a:pt x="0" y="6735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08185" y="3599825"/>
            <a:ext cx="5072535" cy="38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210 네모진"/>
              </a:rPr>
              <a:t>Chat GPT, Google, Pixabay API 활용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08185" y="2446699"/>
            <a:ext cx="10751115" cy="10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277BC0"/>
                </a:solidFill>
                <a:ea typeface="Dosis Bold"/>
              </a:rPr>
              <a:t>트리플 여행앱</a:t>
            </a:r>
            <a:r>
              <a:rPr lang="en-US" sz="2999">
                <a:solidFill>
                  <a:srgbClr val="000000"/>
                </a:solidFill>
                <a:latin typeface="Dosis Bold"/>
              </a:rPr>
              <a:t> 아이디어에 </a:t>
            </a:r>
            <a:r>
              <a:rPr lang="en-US" sz="2999" u="sng">
                <a:solidFill>
                  <a:srgbClr val="277BC0"/>
                </a:solidFill>
                <a:latin typeface="Dosis Bold"/>
              </a:rPr>
              <a:t>AI를 접목</a:t>
            </a:r>
            <a:r>
              <a:rPr lang="en-US" sz="2999">
                <a:solidFill>
                  <a:srgbClr val="000000"/>
                </a:solidFill>
                <a:ea typeface="Dosis Bold"/>
              </a:rPr>
              <a:t>하여</a:t>
            </a:r>
          </a:p>
          <a:p>
            <a:pPr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ea typeface="Dosis Bold"/>
              </a:rPr>
              <a:t>개개인의 취향에 맞는 여행 플랜을 제공하는 프로젝트를 구상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11415" y="1142582"/>
            <a:ext cx="6843788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개발하게 된 계기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0034" y="4667250"/>
            <a:ext cx="417298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210 네모진"/>
              </a:rPr>
              <a:t>더 나아가...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08185" y="5286715"/>
            <a:ext cx="8225575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5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210 네모진 Medium"/>
              </a:rPr>
              <a:t>AI추천만으로는 </a:t>
            </a:r>
            <a:r>
              <a:rPr lang="en-US" sz="3900">
                <a:solidFill>
                  <a:srgbClr val="FF5757"/>
                </a:solidFill>
                <a:ea typeface="210 네모진 Bold"/>
              </a:rPr>
              <a:t>여행지 수의 한계</a:t>
            </a:r>
            <a:r>
              <a:rPr lang="en-US" sz="3900">
                <a:solidFill>
                  <a:srgbClr val="000000"/>
                </a:solidFill>
                <a:ea typeface="210 네모진 Medium"/>
              </a:rPr>
              <a:t>를 발견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08185" y="6891847"/>
            <a:ext cx="929367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u="sng">
                <a:solidFill>
                  <a:srgbClr val="277BC0"/>
                </a:solidFill>
                <a:latin typeface="Dosis Bold"/>
              </a:rPr>
              <a:t>GOOGLE MAP API</a:t>
            </a:r>
            <a:r>
              <a:rPr lang="en-US" sz="3000">
                <a:solidFill>
                  <a:srgbClr val="000000"/>
                </a:solidFill>
                <a:ea typeface="Dosis Bold"/>
              </a:rPr>
              <a:t>를 통해 </a:t>
            </a:r>
            <a:r>
              <a:rPr lang="en-US" sz="3000">
                <a:solidFill>
                  <a:srgbClr val="277BC0"/>
                </a:solidFill>
                <a:ea typeface="Dosis Bold"/>
              </a:rPr>
              <a:t>주변 관광지 추천</a:t>
            </a:r>
            <a:r>
              <a:rPr lang="en-US" sz="3000">
                <a:solidFill>
                  <a:srgbClr val="000000"/>
                </a:solidFill>
                <a:ea typeface="Dosis Bold"/>
              </a:rPr>
              <a:t>까지 더하여</a:t>
            </a:r>
          </a:p>
          <a:p>
            <a:pPr>
              <a:lnSpc>
                <a:spcPts val="375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Dosis Bold"/>
              </a:rPr>
              <a:t>사용자의 선택의 폭을 넒힘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2340" y="3967359"/>
            <a:ext cx="4066782" cy="2033391"/>
          </a:xfrm>
          <a:custGeom>
            <a:avLst/>
            <a:gdLst/>
            <a:ahLst/>
            <a:cxnLst/>
            <a:rect r="r" b="b" t="t" l="l"/>
            <a:pathLst>
              <a:path h="2033391" w="4066782">
                <a:moveTo>
                  <a:pt x="0" y="0"/>
                </a:moveTo>
                <a:lnTo>
                  <a:pt x="4066782" y="0"/>
                </a:lnTo>
                <a:lnTo>
                  <a:pt x="4066782" y="2033391"/>
                </a:lnTo>
                <a:lnTo>
                  <a:pt x="0" y="2033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6718" y="7829923"/>
            <a:ext cx="4071667" cy="788836"/>
          </a:xfrm>
          <a:custGeom>
            <a:avLst/>
            <a:gdLst/>
            <a:ahLst/>
            <a:cxnLst/>
            <a:rect r="r" b="b" t="t" l="l"/>
            <a:pathLst>
              <a:path h="788836" w="4071667">
                <a:moveTo>
                  <a:pt x="0" y="0"/>
                </a:moveTo>
                <a:lnTo>
                  <a:pt x="4071667" y="0"/>
                </a:lnTo>
                <a:lnTo>
                  <a:pt x="4071667" y="788836"/>
                </a:lnTo>
                <a:lnTo>
                  <a:pt x="0" y="788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35776" y="4682986"/>
            <a:ext cx="6472146" cy="4008379"/>
          </a:xfrm>
          <a:custGeom>
            <a:avLst/>
            <a:gdLst/>
            <a:ahLst/>
            <a:cxnLst/>
            <a:rect r="r" b="b" t="t" l="l"/>
            <a:pathLst>
              <a:path h="4008379" w="6472146">
                <a:moveTo>
                  <a:pt x="0" y="0"/>
                </a:moveTo>
                <a:lnTo>
                  <a:pt x="6472145" y="0"/>
                </a:lnTo>
                <a:lnTo>
                  <a:pt x="6472145" y="4008379"/>
                </a:lnTo>
                <a:lnTo>
                  <a:pt x="0" y="4008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9144000" y="2759087"/>
            <a:ext cx="0" cy="6499213"/>
          </a:xfrm>
          <a:prstGeom prst="line">
            <a:avLst/>
          </a:prstGeom>
          <a:ln cap="rnd" w="47625">
            <a:solidFill>
              <a:srgbClr val="D1D1D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586718" y="6125926"/>
            <a:ext cx="3818026" cy="1122500"/>
          </a:xfrm>
          <a:custGeom>
            <a:avLst/>
            <a:gdLst/>
            <a:ahLst/>
            <a:cxnLst/>
            <a:rect r="r" b="b" t="t" l="l"/>
            <a:pathLst>
              <a:path h="1122500" w="3818026">
                <a:moveTo>
                  <a:pt x="0" y="0"/>
                </a:moveTo>
                <a:lnTo>
                  <a:pt x="3818026" y="0"/>
                </a:lnTo>
                <a:lnTo>
                  <a:pt x="3818026" y="1122499"/>
                </a:lnTo>
                <a:lnTo>
                  <a:pt x="0" y="1122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4230" y="2797187"/>
            <a:ext cx="1852266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F8C026"/>
                </a:solidFill>
                <a:latin typeface="210 밀레니얼"/>
              </a:rPr>
              <a:t>API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62269" y="2797187"/>
            <a:ext cx="3219159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F8C026"/>
                </a:solidFill>
                <a:ea typeface="210 밀레니얼"/>
              </a:rPr>
              <a:t>사용 기술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1415" y="1142582"/>
            <a:ext cx="6843788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사용 스택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1071562" y="3967359"/>
            <a:ext cx="16187738" cy="0"/>
          </a:xfrm>
          <a:prstGeom prst="line">
            <a:avLst/>
          </a:prstGeom>
          <a:ln cap="rnd" w="47625">
            <a:solidFill>
              <a:srgbClr val="D1D1D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7B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9773" y="0"/>
            <a:ext cx="6925541" cy="10287000"/>
            <a:chOff x="0" y="0"/>
            <a:chExt cx="933635" cy="1386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635" cy="1386795"/>
            </a:xfrm>
            <a:custGeom>
              <a:avLst/>
              <a:gdLst/>
              <a:ahLst/>
              <a:cxnLst/>
              <a:rect r="r" b="b" t="t" l="l"/>
              <a:pathLst>
                <a:path h="1386795" w="933635">
                  <a:moveTo>
                    <a:pt x="0" y="0"/>
                  </a:moveTo>
                  <a:lnTo>
                    <a:pt x="933635" y="0"/>
                  </a:lnTo>
                  <a:lnTo>
                    <a:pt x="933635" y="1386795"/>
                  </a:lnTo>
                  <a:lnTo>
                    <a:pt x="0" y="1386795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55203" y="3964166"/>
            <a:ext cx="1362402" cy="136240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55203" y="5930032"/>
            <a:ext cx="1362402" cy="136240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255203" y="7895898"/>
            <a:ext cx="1362402" cy="136240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626410" y="4300929"/>
            <a:ext cx="619988" cy="688875"/>
          </a:xfrm>
          <a:custGeom>
            <a:avLst/>
            <a:gdLst/>
            <a:ahLst/>
            <a:cxnLst/>
            <a:rect r="r" b="b" t="t" l="l"/>
            <a:pathLst>
              <a:path h="688875" w="619988">
                <a:moveTo>
                  <a:pt x="0" y="0"/>
                </a:moveTo>
                <a:lnTo>
                  <a:pt x="619988" y="0"/>
                </a:lnTo>
                <a:lnTo>
                  <a:pt x="619988" y="688876"/>
                </a:lnTo>
                <a:lnTo>
                  <a:pt x="0" y="688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29336" y="6155150"/>
            <a:ext cx="875679" cy="912166"/>
          </a:xfrm>
          <a:custGeom>
            <a:avLst/>
            <a:gdLst/>
            <a:ahLst/>
            <a:cxnLst/>
            <a:rect r="r" b="b" t="t" l="l"/>
            <a:pathLst>
              <a:path h="912166" w="875679">
                <a:moveTo>
                  <a:pt x="0" y="0"/>
                </a:moveTo>
                <a:lnTo>
                  <a:pt x="875679" y="0"/>
                </a:lnTo>
                <a:lnTo>
                  <a:pt x="875679" y="912166"/>
                </a:lnTo>
                <a:lnTo>
                  <a:pt x="0" y="9121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63832" y="8116822"/>
            <a:ext cx="545143" cy="810622"/>
          </a:xfrm>
          <a:custGeom>
            <a:avLst/>
            <a:gdLst/>
            <a:ahLst/>
            <a:cxnLst/>
            <a:rect r="r" b="b" t="t" l="l"/>
            <a:pathLst>
              <a:path h="810622" w="545143">
                <a:moveTo>
                  <a:pt x="0" y="0"/>
                </a:moveTo>
                <a:lnTo>
                  <a:pt x="545144" y="0"/>
                </a:lnTo>
                <a:lnTo>
                  <a:pt x="545144" y="810622"/>
                </a:lnTo>
                <a:lnTo>
                  <a:pt x="0" y="810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76669" y="4664437"/>
            <a:ext cx="5072535" cy="38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210 네모진"/>
              </a:rPr>
              <a:t>Chat GPT API 를 이용한 색다른 경험 제공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76669" y="4291888"/>
            <a:ext cx="4500832" cy="29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FFFFFF"/>
                </a:solidFill>
                <a:latin typeface="210 밀레니얼 Ultra-Bold"/>
              </a:rPr>
              <a:t>AI를 통한 제한 없는 경험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7110" y="6627851"/>
            <a:ext cx="6014610" cy="38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210 네모진"/>
              </a:rPr>
              <a:t>반응형 웹사이트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76669" y="6256378"/>
            <a:ext cx="4475794" cy="29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FFFFFF"/>
                </a:solidFill>
                <a:ea typeface="210 밀레니얼 Ultra-Bold"/>
              </a:rPr>
              <a:t>모바일 &amp;  PC 지원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7110" y="8474508"/>
            <a:ext cx="5435371" cy="38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ea typeface="210 네모진"/>
              </a:rPr>
              <a:t>시작, 경유, 도착 지점 간의 거리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76669" y="8103035"/>
            <a:ext cx="3832027" cy="29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9"/>
              </a:lnSpc>
            </a:pPr>
            <a:r>
              <a:rPr lang="en-US" sz="2999">
                <a:solidFill>
                  <a:srgbClr val="FFFFFF"/>
                </a:solidFill>
                <a:ea typeface="210 밀레니얼 Ultra-Bold"/>
              </a:rPr>
              <a:t>경로와 주변관광지 추천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55203" y="1076770"/>
            <a:ext cx="6707928" cy="246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>
                <a:solidFill>
                  <a:srgbClr val="FFBD59"/>
                </a:solidFill>
                <a:latin typeface="210 네모진 Bold"/>
              </a:rPr>
              <a:t>GPT API</a:t>
            </a: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FFBD59"/>
                </a:solidFill>
                <a:latin typeface="210 네모진 Bold"/>
              </a:rPr>
              <a:t>GOOGLE MAP API</a:t>
            </a:r>
          </a:p>
          <a:p>
            <a:pPr>
              <a:lnSpc>
                <a:spcPts val="5199"/>
              </a:lnSpc>
            </a:pPr>
            <a:r>
              <a:rPr lang="en-US" sz="3999">
                <a:solidFill>
                  <a:srgbClr val="FFBD59"/>
                </a:solidFill>
                <a:latin typeface="210 네모진 Bold"/>
              </a:rPr>
              <a:t>PIXABAY API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ea typeface="210 네모진 Bold"/>
              </a:rPr>
              <a:t>를 </a:t>
            </a:r>
            <a:r>
              <a:rPr lang="en-US" sz="3000">
                <a:solidFill>
                  <a:srgbClr val="FFFFFF"/>
                </a:solidFill>
                <a:ea typeface="210 네모진 Bold"/>
              </a:rPr>
              <a:t>활용한 AI 관광지 추천 사이트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411415" y="1142582"/>
            <a:ext cx="6843788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프로젝트 특징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0331" y="2287765"/>
            <a:ext cx="3373108" cy="6970535"/>
          </a:xfrm>
          <a:custGeom>
            <a:avLst/>
            <a:gdLst/>
            <a:ahLst/>
            <a:cxnLst/>
            <a:rect r="r" b="b" t="t" l="l"/>
            <a:pathLst>
              <a:path h="6970535" w="3373108">
                <a:moveTo>
                  <a:pt x="0" y="0"/>
                </a:moveTo>
                <a:lnTo>
                  <a:pt x="3373108" y="0"/>
                </a:lnTo>
                <a:lnTo>
                  <a:pt x="3373108" y="6970535"/>
                </a:lnTo>
                <a:lnTo>
                  <a:pt x="0" y="6970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81647" y="2312232"/>
            <a:ext cx="3477653" cy="6897619"/>
          </a:xfrm>
          <a:custGeom>
            <a:avLst/>
            <a:gdLst/>
            <a:ahLst/>
            <a:cxnLst/>
            <a:rect r="r" b="b" t="t" l="l"/>
            <a:pathLst>
              <a:path h="6897619" w="3477653">
                <a:moveTo>
                  <a:pt x="0" y="0"/>
                </a:moveTo>
                <a:lnTo>
                  <a:pt x="3477653" y="0"/>
                </a:lnTo>
                <a:lnTo>
                  <a:pt x="3477653" y="6897618"/>
                </a:lnTo>
                <a:lnTo>
                  <a:pt x="0" y="6897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507289" y="5311866"/>
            <a:ext cx="950304" cy="898350"/>
            <a:chOff x="0" y="0"/>
            <a:chExt cx="812800" cy="7683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68363"/>
            </a:xfrm>
            <a:custGeom>
              <a:avLst/>
              <a:gdLst/>
              <a:ahLst/>
              <a:cxnLst/>
              <a:rect r="r" b="b" t="t" l="l"/>
              <a:pathLst>
                <a:path h="768363" w="812800">
                  <a:moveTo>
                    <a:pt x="812800" y="38418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65163"/>
                  </a:lnTo>
                  <a:lnTo>
                    <a:pt x="406400" y="565163"/>
                  </a:lnTo>
                  <a:lnTo>
                    <a:pt x="406400" y="768363"/>
                  </a:lnTo>
                  <a:lnTo>
                    <a:pt x="812800" y="384182"/>
                  </a:lnTo>
                </a:path>
              </a:pathLst>
            </a:custGeom>
            <a:solidFill>
              <a:srgbClr val="89ADD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84150"/>
              <a:ext cx="7112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4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71562" y="3491688"/>
            <a:ext cx="722650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77BC0"/>
                </a:solidFill>
                <a:latin typeface="Dosis Bold"/>
              </a:rPr>
              <a:t>GPT API를 활용</a:t>
            </a:r>
            <a:r>
              <a:rPr lang="en-US" sz="2700">
                <a:solidFill>
                  <a:srgbClr val="000000"/>
                </a:solidFill>
                <a:ea typeface="Dosis"/>
              </a:rPr>
              <a:t>하여 사용자의 취향에</a:t>
            </a:r>
          </a:p>
          <a:p>
            <a:pPr algn="l" marL="0" indent="0" lvl="0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Dosis"/>
              </a:rPr>
              <a:t>맞는 </a:t>
            </a:r>
            <a:r>
              <a:rPr lang="en-US" sz="2700">
                <a:solidFill>
                  <a:srgbClr val="277BC0"/>
                </a:solidFill>
                <a:ea typeface="Dosis Bold"/>
              </a:rPr>
              <a:t>맞춤 관광지</a:t>
            </a:r>
            <a:r>
              <a:rPr lang="en-US" sz="2700">
                <a:solidFill>
                  <a:srgbClr val="000000"/>
                </a:solidFill>
                <a:latin typeface="Dosis"/>
              </a:rPr>
              <a:t> 정보 요청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1562" y="5213940"/>
            <a:ext cx="7226503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Dosis"/>
              </a:rPr>
              <a:t>GPT API의 출력 결과를</a:t>
            </a: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277BC0"/>
                </a:solidFill>
                <a:ea typeface="Dosis Bold"/>
              </a:rPr>
              <a:t>구글맵 API와 연결</a:t>
            </a:r>
            <a:r>
              <a:rPr lang="en-US" sz="2700">
                <a:solidFill>
                  <a:srgbClr val="000000"/>
                </a:solidFill>
                <a:ea typeface="Dosis"/>
              </a:rPr>
              <a:t>하여 사용자에게</a:t>
            </a: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Dosis"/>
              </a:rPr>
              <a:t>다양한 </a:t>
            </a:r>
            <a:r>
              <a:rPr lang="en-US" sz="2700">
                <a:solidFill>
                  <a:srgbClr val="277BC0"/>
                </a:solidFill>
                <a:ea typeface="Dosis Bold"/>
              </a:rPr>
              <a:t>정보와 지도</a:t>
            </a:r>
            <a:r>
              <a:rPr lang="en-US" sz="2700">
                <a:solidFill>
                  <a:srgbClr val="000000"/>
                </a:solidFill>
                <a:latin typeface="Dosis"/>
              </a:rPr>
              <a:t> 제공</a:t>
            </a:r>
          </a:p>
          <a:p>
            <a:pPr algn="l" marL="0" indent="0" lvl="0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Dosis"/>
              </a:rPr>
              <a:t>(ex. 관광지 정보, 거리, 경로 등)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071562" y="1114870"/>
            <a:ext cx="0" cy="853848"/>
          </a:xfrm>
          <a:prstGeom prst="line">
            <a:avLst/>
          </a:prstGeom>
          <a:ln cap="rnd" w="85725">
            <a:solidFill>
              <a:srgbClr val="FEB2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411415" y="1142582"/>
            <a:ext cx="6843788" cy="82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5800">
                <a:solidFill>
                  <a:srgbClr val="277BC0"/>
                </a:solidFill>
                <a:ea typeface="210 밀레니얼"/>
              </a:rPr>
              <a:t>주요 기능 설명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1562" y="2987092"/>
            <a:ext cx="5751510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277BC0"/>
                </a:solidFill>
                <a:latin typeface="210 밀레니얼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562" y="4709115"/>
            <a:ext cx="5751510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277BC0"/>
                </a:solidFill>
                <a:latin typeface="210 밀레니얼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1562" y="7753940"/>
            <a:ext cx="722650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Dosis"/>
              </a:rPr>
              <a:t>사용자는 제공된 정보를 활용하여</a:t>
            </a:r>
          </a:p>
          <a:p>
            <a:pPr algn="l" marL="0" indent="0" lvl="0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ea typeface="Dosis"/>
              </a:rPr>
              <a:t>원하는대로 </a:t>
            </a:r>
            <a:r>
              <a:rPr lang="en-US" sz="2700">
                <a:solidFill>
                  <a:srgbClr val="277BC0"/>
                </a:solidFill>
                <a:ea typeface="Dosis Bold"/>
              </a:rPr>
              <a:t>여행 계획을 생성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1562" y="7252290"/>
            <a:ext cx="5751510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0"/>
              </a:lnSpc>
              <a:spcBef>
                <a:spcPct val="0"/>
              </a:spcBef>
            </a:pPr>
            <a:r>
              <a:rPr lang="en-US" sz="3500">
                <a:solidFill>
                  <a:srgbClr val="277BC0"/>
                </a:solidFill>
                <a:latin typeface="210 밀레니얼"/>
              </a:rPr>
              <a:t>3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746206" y="394465"/>
            <a:ext cx="1147329" cy="1147329"/>
          </a:xfrm>
          <a:custGeom>
            <a:avLst/>
            <a:gdLst/>
            <a:ahLst/>
            <a:cxnLst/>
            <a:rect r="r" b="b" t="t" l="l"/>
            <a:pathLst>
              <a:path h="1147329" w="1147329">
                <a:moveTo>
                  <a:pt x="0" y="0"/>
                </a:moveTo>
                <a:lnTo>
                  <a:pt x="1147329" y="0"/>
                </a:lnTo>
                <a:lnTo>
                  <a:pt x="1147329" y="1147329"/>
                </a:lnTo>
                <a:lnTo>
                  <a:pt x="0" y="114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DAFp5o9UUAo</dc:identifier>
  <dcterms:modified xsi:type="dcterms:W3CDTF">2011-08-01T06:04:30Z</dcterms:modified>
  <cp:revision>1</cp:revision>
  <dc:title>Travel Opener</dc:title>
</cp:coreProperties>
</file>